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7" r:id="rId3"/>
    <p:sldId id="268" r:id="rId4"/>
    <p:sldId id="270" r:id="rId5"/>
    <p:sldId id="271" r:id="rId6"/>
    <p:sldId id="272" r:id="rId7"/>
    <p:sldId id="273" r:id="rId8"/>
    <p:sldId id="256" r:id="rId9"/>
    <p:sldId id="262" r:id="rId10"/>
    <p:sldId id="263" r:id="rId11"/>
    <p:sldId id="264" r:id="rId12"/>
    <p:sldId id="265" r:id="rId13"/>
    <p:sldId id="266" r:id="rId14"/>
    <p:sldId id="260" r:id="rId15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Volumes\NO%20NAME\gip\metingen%20hoek%20verschil%20in%20invlashoek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Volumes\NO%20NAME\gip\metingen%20hoek%20verschil%20in%20invlashoek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BE"/>
              <a:t>Vleugellift in functie van de invalshoek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213648293963254E-2"/>
          <c:y val="0.17183229094278435"/>
          <c:w val="0.89653018372703408"/>
          <c:h val="0.67600082112640947"/>
        </c:manualLayout>
      </c:layout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Blad1!$B$44:$B$56</c:f>
              <c:numCache>
                <c:formatCode>General</c:formatCode>
                <c:ptCount val="13"/>
                <c:pt idx="0">
                  <c:v>-60</c:v>
                </c:pt>
                <c:pt idx="1">
                  <c:v>-50</c:v>
                </c:pt>
                <c:pt idx="2">
                  <c:v>-40</c:v>
                </c:pt>
                <c:pt idx="3">
                  <c:v>-30</c:v>
                </c:pt>
                <c:pt idx="4">
                  <c:v>-20</c:v>
                </c:pt>
                <c:pt idx="5">
                  <c:v>-10</c:v>
                </c:pt>
                <c:pt idx="6">
                  <c:v>0</c:v>
                </c:pt>
                <c:pt idx="7">
                  <c:v>10</c:v>
                </c:pt>
                <c:pt idx="8">
                  <c:v>20</c:v>
                </c:pt>
                <c:pt idx="9">
                  <c:v>30</c:v>
                </c:pt>
                <c:pt idx="10">
                  <c:v>40</c:v>
                </c:pt>
                <c:pt idx="11">
                  <c:v>50</c:v>
                </c:pt>
                <c:pt idx="12">
                  <c:v>60</c:v>
                </c:pt>
              </c:numCache>
            </c:numRef>
          </c:xVal>
          <c:yVal>
            <c:numRef>
              <c:f>Blad1!$E$44:$E$56</c:f>
              <c:numCache>
                <c:formatCode>0</c:formatCode>
                <c:ptCount val="13"/>
                <c:pt idx="0">
                  <c:v>-117.72</c:v>
                </c:pt>
                <c:pt idx="1">
                  <c:v>-78.48</c:v>
                </c:pt>
                <c:pt idx="2">
                  <c:v>-156.96</c:v>
                </c:pt>
                <c:pt idx="3">
                  <c:v>-166.77</c:v>
                </c:pt>
                <c:pt idx="4">
                  <c:v>-78.48</c:v>
                </c:pt>
                <c:pt idx="5">
                  <c:v>-58.86</c:v>
                </c:pt>
                <c:pt idx="6">
                  <c:v>19.62</c:v>
                </c:pt>
                <c:pt idx="7">
                  <c:v>88.29</c:v>
                </c:pt>
                <c:pt idx="8">
                  <c:v>196.20000000000002</c:v>
                </c:pt>
                <c:pt idx="9">
                  <c:v>304.11</c:v>
                </c:pt>
                <c:pt idx="10">
                  <c:v>294.3</c:v>
                </c:pt>
                <c:pt idx="11">
                  <c:v>245.25</c:v>
                </c:pt>
                <c:pt idx="12">
                  <c:v>98.100000000000009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E76C-4A24-931D-90E22277E5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8336848"/>
        <c:axId val="448337176"/>
      </c:scatterChart>
      <c:scatterChart>
        <c:scatterStyle val="smoothMarker"/>
        <c:varyColors val="0"/>
        <c:ser>
          <c:idx val="1"/>
          <c:order val="1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Blad1!$B$44:$B$56</c:f>
              <c:numCache>
                <c:formatCode>General</c:formatCode>
                <c:ptCount val="13"/>
                <c:pt idx="0">
                  <c:v>-60</c:v>
                </c:pt>
                <c:pt idx="1">
                  <c:v>-50</c:v>
                </c:pt>
                <c:pt idx="2">
                  <c:v>-40</c:v>
                </c:pt>
                <c:pt idx="3">
                  <c:v>-30</c:v>
                </c:pt>
                <c:pt idx="4">
                  <c:v>-20</c:v>
                </c:pt>
                <c:pt idx="5">
                  <c:v>-10</c:v>
                </c:pt>
                <c:pt idx="6">
                  <c:v>0</c:v>
                </c:pt>
                <c:pt idx="7">
                  <c:v>10</c:v>
                </c:pt>
                <c:pt idx="8">
                  <c:v>20</c:v>
                </c:pt>
                <c:pt idx="9">
                  <c:v>30</c:v>
                </c:pt>
                <c:pt idx="10">
                  <c:v>40</c:v>
                </c:pt>
                <c:pt idx="11">
                  <c:v>50</c:v>
                </c:pt>
                <c:pt idx="12">
                  <c:v>60</c:v>
                </c:pt>
              </c:numCache>
            </c:numRef>
          </c:xVal>
          <c:yVal>
            <c:numRef>
              <c:f>Blad1!$F$44:$F$56</c:f>
              <c:numCache>
                <c:formatCode>0.00</c:formatCode>
                <c:ptCount val="13"/>
                <c:pt idx="0">
                  <c:v>-0.5198070246226536</c:v>
                </c:pt>
                <c:pt idx="1">
                  <c:v>-0.3465380164151024</c:v>
                </c:pt>
                <c:pt idx="2">
                  <c:v>-0.6930760328302048</c:v>
                </c:pt>
                <c:pt idx="3">
                  <c:v>-0.73639328488209255</c:v>
                </c:pt>
                <c:pt idx="4">
                  <c:v>-0.3465380164151024</c:v>
                </c:pt>
                <c:pt idx="5">
                  <c:v>-0.2599035123113268</c:v>
                </c:pt>
                <c:pt idx="6">
                  <c:v>8.66345041037756E-2</c:v>
                </c:pt>
                <c:pt idx="7">
                  <c:v>0.3898552684669902</c:v>
                </c:pt>
                <c:pt idx="8">
                  <c:v>0.86634504103775589</c:v>
                </c:pt>
                <c:pt idx="9">
                  <c:v>1.3428348136085217</c:v>
                </c:pt>
                <c:pt idx="10">
                  <c:v>1.2995175615566339</c:v>
                </c:pt>
                <c:pt idx="11">
                  <c:v>1.0829313012971948</c:v>
                </c:pt>
                <c:pt idx="12">
                  <c:v>0.43317252051887795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E76C-4A24-931D-90E22277E5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64432015"/>
        <c:axId val="1968368975"/>
      </c:scatterChart>
      <c:valAx>
        <c:axId val="4483368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BE"/>
                  <a:t>Invalshoek (°)</a:t>
                </a:r>
              </a:p>
            </c:rich>
          </c:tx>
          <c:layout>
            <c:manualLayout>
              <c:xMode val="edge"/>
              <c:yMode val="edge"/>
              <c:x val="0.80726731273975372"/>
              <c:y val="0.9210240619363920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8337176"/>
        <c:crosses val="autoZero"/>
        <c:crossBetween val="midCat"/>
      </c:valAx>
      <c:valAx>
        <c:axId val="448337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BE"/>
                  <a:t>Liftkracht (mN)</a:t>
                </a:r>
              </a:p>
            </c:rich>
          </c:tx>
          <c:layout>
            <c:manualLayout>
              <c:xMode val="edge"/>
              <c:yMode val="edge"/>
              <c:x val="0.46432737255469397"/>
              <c:y val="0.1055158697946261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8336848"/>
        <c:crosses val="autoZero"/>
        <c:crossBetween val="midCat"/>
      </c:valAx>
      <c:valAx>
        <c:axId val="1968368975"/>
        <c:scaling>
          <c:orientation val="minMax"/>
        </c:scaling>
        <c:delete val="0"/>
        <c:axPos val="r"/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Clift</a:t>
                </a:r>
              </a:p>
            </c:rich>
          </c:tx>
          <c:layout>
            <c:manualLayout>
              <c:xMode val="edge"/>
              <c:yMode val="edge"/>
              <c:x val="0.93973282185880613"/>
              <c:y val="7.245654843603266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4432015"/>
        <c:crosses val="max"/>
        <c:crossBetween val="midCat"/>
      </c:valAx>
      <c:valAx>
        <c:axId val="196443201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96836897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15875" cap="flat" cmpd="sng" algn="ctr">
      <a:solidFill>
        <a:schemeClr val="accent1"/>
      </a:solidFill>
      <a:round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BE"/>
              <a:t>Vleugellift in functie van de windsnelheid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213648293963254E-2"/>
          <c:y val="0.17183229094278435"/>
          <c:w val="0.89653018372703408"/>
          <c:h val="0.72069368674294454"/>
        </c:manualLayout>
      </c:layout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Blad1!$C$30:$C$34</c:f>
              <c:numCache>
                <c:formatCode>0.00</c:formatCode>
                <c:ptCount val="5"/>
                <c:pt idx="0">
                  <c:v>0</c:v>
                </c:pt>
                <c:pt idx="1">
                  <c:v>1.7259886253083703</c:v>
                </c:pt>
                <c:pt idx="2">
                  <c:v>5.4580552715173907</c:v>
                </c:pt>
                <c:pt idx="3">
                  <c:v>7.7188557891618599</c:v>
                </c:pt>
                <c:pt idx="4">
                  <c:v>9.2142578072667103</c:v>
                </c:pt>
              </c:numCache>
            </c:numRef>
          </c:xVal>
          <c:yVal>
            <c:numRef>
              <c:f>Blad1!$J$30:$J$34</c:f>
              <c:numCache>
                <c:formatCode>General</c:formatCode>
                <c:ptCount val="5"/>
                <c:pt idx="0">
                  <c:v>0</c:v>
                </c:pt>
                <c:pt idx="1">
                  <c:v>19.62</c:v>
                </c:pt>
                <c:pt idx="2">
                  <c:v>235.44</c:v>
                </c:pt>
                <c:pt idx="3">
                  <c:v>284.49</c:v>
                </c:pt>
                <c:pt idx="4">
                  <c:v>353.16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439-498C-902B-BBF483038C33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Blad1!$C$30:$C$34</c:f>
              <c:numCache>
                <c:formatCode>0.00</c:formatCode>
                <c:ptCount val="5"/>
                <c:pt idx="0">
                  <c:v>0</c:v>
                </c:pt>
                <c:pt idx="1">
                  <c:v>1.7259886253083703</c:v>
                </c:pt>
                <c:pt idx="2">
                  <c:v>5.4580552715173907</c:v>
                </c:pt>
                <c:pt idx="3">
                  <c:v>7.7188557891618599</c:v>
                </c:pt>
                <c:pt idx="4">
                  <c:v>9.2142578072667103</c:v>
                </c:pt>
              </c:numCache>
            </c:numRef>
          </c:xVal>
          <c:yVal>
            <c:numRef>
              <c:f>Blad1!$K$30:$K$34</c:f>
              <c:numCache>
                <c:formatCode>0</c:formatCode>
                <c:ptCount val="5"/>
                <c:pt idx="0">
                  <c:v>0</c:v>
                </c:pt>
                <c:pt idx="1">
                  <c:v>12.25108485499463</c:v>
                </c:pt>
                <c:pt idx="2">
                  <c:v>122.51084854994627</c:v>
                </c:pt>
                <c:pt idx="3">
                  <c:v>245.02169709989263</c:v>
                </c:pt>
                <c:pt idx="4">
                  <c:v>349.155918367347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439-498C-902B-BBF483038C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8336848"/>
        <c:axId val="448337176"/>
      </c:scatterChart>
      <c:valAx>
        <c:axId val="4483368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BE"/>
                  <a:t>Luchtsnelheid (m/s)</a:t>
                </a:r>
              </a:p>
            </c:rich>
          </c:tx>
          <c:layout>
            <c:manualLayout>
              <c:xMode val="edge"/>
              <c:yMode val="edge"/>
              <c:x val="0.79658361060507976"/>
              <c:y val="0.9433704306514758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8337176"/>
        <c:crosses val="autoZero"/>
        <c:crossBetween val="midCat"/>
      </c:valAx>
      <c:valAx>
        <c:axId val="448337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BE"/>
                  <a:t>Liftkracht (mN)</a:t>
                </a:r>
              </a:p>
            </c:rich>
          </c:tx>
          <c:layout>
            <c:manualLayout>
              <c:xMode val="edge"/>
              <c:yMode val="edge"/>
              <c:x val="2.3064994504750003E-4"/>
              <c:y val="8.9002624671915997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83368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15875" cap="flat" cmpd="sng" algn="ctr">
      <a:solidFill>
        <a:schemeClr val="accent1"/>
      </a:solidFill>
      <a:round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0.51658</cdr:x>
      <cdr:y>0.75797</cdr:y>
    </cdr:from>
    <cdr:to>
      <cdr:x>0.94946</cdr:x>
      <cdr:y>0.82078</cdr:y>
    </cdr:to>
    <cdr:sp macro="" textlink="">
      <cdr:nvSpPr>
        <cdr:cNvPr id="2" name="Tekstvak 1">
          <a:extLst xmlns:a="http://schemas.openxmlformats.org/drawingml/2006/main">
            <a:ext uri="{FF2B5EF4-FFF2-40B4-BE49-F238E27FC236}">
              <a16:creationId xmlns:a16="http://schemas.microsoft.com/office/drawing/2014/main" id="{34E33637-D92E-4F77-9B9E-06F59B6BB33D}"/>
            </a:ext>
          </a:extLst>
        </cdr:cNvPr>
        <cdr:cNvSpPr txBox="1"/>
      </cdr:nvSpPr>
      <cdr:spPr>
        <a:xfrm xmlns:a="http://schemas.openxmlformats.org/drawingml/2006/main">
          <a:off x="2570420" y="2240986"/>
          <a:ext cx="2153979" cy="1856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nl-BE" sz="900"/>
            <a:t>(</a:t>
          </a:r>
          <a:r>
            <a:rPr lang="nl-BE" sz="900" baseline="0"/>
            <a:t> constante luchtsnelheid van 9.3 m/s)</a:t>
          </a:r>
          <a:endParaRPr lang="nl-BE" sz="90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0.5778</cdr:x>
      <cdr:y>0.79415</cdr:y>
    </cdr:from>
    <cdr:to>
      <cdr:x>0.96212</cdr:x>
      <cdr:y>0.87689</cdr:y>
    </cdr:to>
    <cdr:sp macro="" textlink="">
      <cdr:nvSpPr>
        <cdr:cNvPr id="2" name="Tekstvak 1">
          <a:extLst xmlns:a="http://schemas.openxmlformats.org/drawingml/2006/main">
            <a:ext uri="{FF2B5EF4-FFF2-40B4-BE49-F238E27FC236}">
              <a16:creationId xmlns:a16="http://schemas.microsoft.com/office/drawing/2014/main" id="{C509465C-E648-4324-9F86-52CE2C5B6678}"/>
            </a:ext>
          </a:extLst>
        </cdr:cNvPr>
        <cdr:cNvSpPr txBox="1"/>
      </cdr:nvSpPr>
      <cdr:spPr>
        <a:xfrm xmlns:a="http://schemas.openxmlformats.org/drawingml/2006/main">
          <a:off x="3029153" y="2680787"/>
          <a:ext cx="2014821" cy="27928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nl-BE" sz="900"/>
            <a:t>(</a:t>
          </a:r>
          <a:r>
            <a:rPr lang="nl-BE" sz="900" baseline="0"/>
            <a:t> constante invalshoek van 30°)</a:t>
          </a:r>
          <a:endParaRPr lang="nl-BE" sz="900"/>
        </a:p>
      </cdr:txBody>
    </cdr:sp>
  </cdr:relSizeAnchor>
  <cdr:relSizeAnchor xmlns:cdr="http://schemas.openxmlformats.org/drawingml/2006/chartDrawing">
    <cdr:from>
      <cdr:x>0.78158</cdr:x>
      <cdr:y>0.46922</cdr:y>
    </cdr:from>
    <cdr:to>
      <cdr:x>0.92422</cdr:x>
      <cdr:y>0.53797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B59727A4-6A52-DF4F-800E-16199A9C53ED}"/>
            </a:ext>
          </a:extLst>
        </cdr:cNvPr>
        <cdr:cNvSpPr txBox="1"/>
      </cdr:nvSpPr>
      <cdr:spPr>
        <a:xfrm xmlns:a="http://schemas.openxmlformats.org/drawingml/2006/main">
          <a:off x="5010150" y="1863725"/>
          <a:ext cx="914400" cy="2730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GB" sz="1100" b="1">
              <a:solidFill>
                <a:schemeClr val="accent2"/>
              </a:solidFill>
            </a:rPr>
            <a:t>Theoretisch</a:t>
          </a:r>
        </a:p>
      </cdr:txBody>
    </cdr:sp>
  </cdr:relSizeAnchor>
  <cdr:relSizeAnchor xmlns:cdr="http://schemas.openxmlformats.org/drawingml/2006/chartDrawing">
    <cdr:from>
      <cdr:x>0.55968</cdr:x>
      <cdr:y>0.32614</cdr:y>
    </cdr:from>
    <cdr:to>
      <cdr:x>0.70233</cdr:x>
      <cdr:y>0.39488</cdr:y>
    </cdr:to>
    <cdr:sp macro="" textlink="">
      <cdr:nvSpPr>
        <cdr:cNvPr id="4" name="TextBox 1">
          <a:extLst xmlns:a="http://schemas.openxmlformats.org/drawingml/2006/main">
            <a:ext uri="{FF2B5EF4-FFF2-40B4-BE49-F238E27FC236}">
              <a16:creationId xmlns:a16="http://schemas.microsoft.com/office/drawing/2014/main" id="{582E2F13-0560-A84D-82C9-4380D87365C2}"/>
            </a:ext>
          </a:extLst>
        </cdr:cNvPr>
        <cdr:cNvSpPr txBox="1"/>
      </cdr:nvSpPr>
      <cdr:spPr>
        <a:xfrm xmlns:a="http://schemas.openxmlformats.org/drawingml/2006/main">
          <a:off x="3587750" y="1295400"/>
          <a:ext cx="914400" cy="2730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GB" sz="1100" b="1">
              <a:solidFill>
                <a:schemeClr val="accent1">
                  <a:lumMod val="75000"/>
                </a:schemeClr>
              </a:solidFill>
            </a:rPr>
            <a:t>Experimenteel</a:t>
          </a:r>
        </a:p>
      </cdr:txBody>
    </cdr:sp>
  </cdr:relSizeAnchor>
</c:userShape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jpeg>
</file>

<file path=ppt/media/image24.png>
</file>

<file path=ppt/media/image25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58082F-ED8A-4B75-9DEB-3681FAC123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93B6FA3A-B17B-4A8C-AD88-F13118A24E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4AA0923-7F84-4DB0-B596-62333842A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63B5C5F-0172-4D92-ABB0-FE3F23C90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65D3664-F81F-4181-A031-070053EA0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00247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72749E-F1D3-4D0C-AFFF-A6C1E165E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144E53E-F82D-40FD-94FD-DFA2A3E14B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33899DA-9B3C-4AB0-9AED-8D9430D6A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81E47EB-3D3B-44F5-844D-1E7DF5F9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BD7B403-887F-4CEC-831C-050726585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14483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09439ECC-6A2C-483B-AC37-6A01A64B06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A4309A7-5F45-4178-87EA-8B313CD1F4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D225E0F-9C04-42D3-8F59-773B2FE77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1BEBFCE-4193-4794-B0FE-FC0CE573F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455C3B7-6D77-4BE4-80C6-2EFD1830C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5651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8548B-91E2-4987-A583-E5666211C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80D21AF-C9CB-4ABA-8020-E43F48EDE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23CCDAC-264F-47FD-9CCB-32DA2608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6CA7DE5-2A56-413E-AF70-7977FDBA4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F9E56D3-CE3C-4BC9-84A5-200973DC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17878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57C970-6FF2-4C77-8413-C55D61BD4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F656360-C6B5-4F6F-9862-E81C1B231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585F1D-9187-4F17-A66B-E3617ED47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A2E8680-E3F6-492A-BC3F-05841C476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6CBE2CE-B82B-4F4C-88A7-0265341BC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97450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84C67B-5CE4-47B6-B7C5-7A5DD66A0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F305BE1-2531-4A4D-92EC-4A73BD7E90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46C7696-1F32-46B3-A7F9-02A49EFFA8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4D0CB94-DEA0-4118-BA2F-3622E5415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A46B622-CC42-4967-95F0-42CE92C18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26A7875-02BE-4F84-9358-FD0D4D286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5778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EF6100-FDAB-412F-8DD6-9C973620F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85E7D7E-78BE-4235-B7AF-2ACD5C4C81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5CAD45A-E3B4-4B06-9AA2-3069D6DD76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DF4DE71-DD99-40D5-88F3-912F868937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11EF23BB-65D6-4B92-8EDB-C877375E72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55CB463-86DE-4B3B-BCD1-559D4A679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7693976-C1C6-43F3-A886-FAAC4D05E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817F52B9-DBCE-4DD5-84AB-4FB96C0E2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71930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3AD856-DF7B-492D-99E4-895878D1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6861A7C6-B536-42C1-A07E-081FE2A44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30C8C1A-682C-4373-AF29-53152FE19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8DBFD15-BBCD-4EBB-92CF-CD1110589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17375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D6E3038-C382-456F-964E-311C0D7EF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C9190C8-368F-407D-BBE8-A926F16C6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1D5BBEE-93F4-4879-9F69-7F2CF6697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27954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BD1249-251D-4A77-9D25-DB500E87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D79BAA8-6CDD-4E2E-86A7-17EC0BBEA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C7FD3B9-230D-447C-9CCE-7D4FC7832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98C494F-DE12-4561-89EF-C83BDD588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CB8F79C-9846-4C1D-BDFC-C0C85516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B95A5B5-A434-4ACF-856A-6FA4A921D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48203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EBBFB1-7C1E-49C3-BEB0-EFA274AF4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8400E637-E42F-4807-91C4-38861C252C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497FE5A-177E-4F79-80FA-9A7770FBB7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E3E51F2-57A6-40A9-8B20-8F2E8FF4F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1187444-AEC2-4797-8D0E-80673C3F8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1EC060F-8188-4AE3-99F6-30BCD1EFA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92911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B2E429C-B9D9-412C-B202-7F95754BF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EB60A68-1AA8-4BF1-8CD7-F107692574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688EE42-830F-4FBE-8CA7-E8B354B00A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BF29ED-002B-447E-90A1-01EACF1D2D33}" type="datetimeFigureOut">
              <a:rPr lang="nl-BE" smtClean="0"/>
              <a:t>10/03/2020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EE75CE8-9A8F-4390-95BB-89AA47BB74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1C626D4-41FE-4404-8966-0A5212B2FE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D5A2A-99DB-4187-8617-7F3B4A648AF0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37687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Word_Document_5BE3D907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C0714BC-68E6-4C2D-A582-EBA0DC9FE20E}"/>
              </a:ext>
            </a:extLst>
          </p:cNvPr>
          <p:cNvSpPr txBox="1"/>
          <p:nvPr/>
        </p:nvSpPr>
        <p:spPr>
          <a:xfrm>
            <a:off x="2101163" y="859651"/>
            <a:ext cx="764777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6000"/>
              <a:t>Windtunnel</a:t>
            </a:r>
          </a:p>
          <a:p>
            <a:pPr algn="ctr"/>
            <a:r>
              <a:rPr lang="nl-BE" sz="4000"/>
              <a:t>Ontwerp en constructie van een open 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FB0FECFF-46D3-4ABB-A60F-EE7690FD7AB4}"/>
              </a:ext>
            </a:extLst>
          </p:cNvPr>
          <p:cNvSpPr txBox="1"/>
          <p:nvPr/>
        </p:nvSpPr>
        <p:spPr>
          <a:xfrm>
            <a:off x="9338872" y="4857570"/>
            <a:ext cx="222477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/>
              <a:t>Maarten Espeel</a:t>
            </a:r>
          </a:p>
          <a:p>
            <a:r>
              <a:rPr lang="nl-BE" sz="2400"/>
              <a:t>Wolf Vierbergen</a:t>
            </a:r>
          </a:p>
          <a:p>
            <a:r>
              <a:rPr lang="nl-BE" sz="2400"/>
              <a:t>Kobe </a:t>
            </a:r>
            <a:r>
              <a:rPr lang="nl-BE" sz="2400" err="1"/>
              <a:t>Vlasselaer</a:t>
            </a:r>
            <a:endParaRPr lang="nl-BE" sz="2400"/>
          </a:p>
          <a:p>
            <a:r>
              <a:rPr lang="nl-BE" sz="2400"/>
              <a:t>GIP</a:t>
            </a:r>
          </a:p>
          <a:p>
            <a:r>
              <a:rPr lang="nl-BE" sz="2400"/>
              <a:t>2019-2020</a:t>
            </a:r>
          </a:p>
          <a:p>
            <a:endParaRPr lang="nl-BE" sz="2400"/>
          </a:p>
        </p:txBody>
      </p:sp>
      <p:pic>
        <p:nvPicPr>
          <p:cNvPr id="7" name="Afbeelding 6" descr="Afbeelding met vloer, binnen, muur, tafel&#10;&#10;Automatisch gegenereerde beschrijving">
            <a:extLst>
              <a:ext uri="{FF2B5EF4-FFF2-40B4-BE49-F238E27FC236}">
                <a16:creationId xmlns:a16="http://schemas.microsoft.com/office/drawing/2014/main" id="{F4FDF0CC-1DA0-4D63-BF63-738B93FB521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55962"/>
            <a:ext cx="4797425" cy="35979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F1A204-7CFD-0348-BCB7-8FCC13EC62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360" y="3429000"/>
            <a:ext cx="4435697" cy="295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91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63B5B9B-6C23-4EBC-8668-4627F4527C97}"/>
              </a:ext>
            </a:extLst>
          </p:cNvPr>
          <p:cNvSpPr txBox="1"/>
          <p:nvPr/>
        </p:nvSpPr>
        <p:spPr>
          <a:xfrm>
            <a:off x="9863528" y="37962"/>
            <a:ext cx="191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/>
              <a:t>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D3B437FA-A09D-4E77-BF3D-4957A186DDBE}"/>
              </a:ext>
            </a:extLst>
          </p:cNvPr>
          <p:cNvSpPr txBox="1"/>
          <p:nvPr/>
        </p:nvSpPr>
        <p:spPr>
          <a:xfrm>
            <a:off x="1094282" y="299572"/>
            <a:ext cx="3610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/>
              <a:t>3 </a:t>
            </a:r>
            <a:r>
              <a:rPr lang="nl-BE" sz="3600" b="1" err="1"/>
              <a:t>Practische</a:t>
            </a:r>
            <a:r>
              <a:rPr lang="nl-BE" sz="3600" b="1"/>
              <a:t> proef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243AC09-F2F0-48B2-9100-C820DD79C25E}"/>
              </a:ext>
            </a:extLst>
          </p:cNvPr>
          <p:cNvSpPr txBox="1"/>
          <p:nvPr/>
        </p:nvSpPr>
        <p:spPr>
          <a:xfrm>
            <a:off x="1094282" y="1030288"/>
            <a:ext cx="4993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3.3 Bepalen van de luchtsnelheid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C10D22C6-2156-43AA-8853-286D1F3988B2}"/>
              </a:ext>
            </a:extLst>
          </p:cNvPr>
          <p:cNvSpPr txBox="1"/>
          <p:nvPr/>
        </p:nvSpPr>
        <p:spPr>
          <a:xfrm>
            <a:off x="2218544" y="1873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BE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BE6D981B-EBDA-4A82-9993-82A33228E364}"/>
              </a:ext>
            </a:extLst>
          </p:cNvPr>
          <p:cNvSpPr txBox="1"/>
          <p:nvPr/>
        </p:nvSpPr>
        <p:spPr>
          <a:xfrm>
            <a:off x="872482" y="1653024"/>
            <a:ext cx="5436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/>
              <a:t>A. Bij maximale stand  van de ventilator </a:t>
            </a:r>
            <a:endParaRPr lang="nl-BE"/>
          </a:p>
        </p:txBody>
      </p:sp>
      <p:graphicFrame>
        <p:nvGraphicFramePr>
          <p:cNvPr id="11" name="Tabel 10">
            <a:extLst>
              <a:ext uri="{FF2B5EF4-FFF2-40B4-BE49-F238E27FC236}">
                <a16:creationId xmlns:a16="http://schemas.microsoft.com/office/drawing/2014/main" id="{AE12857B-4719-40AB-9CD4-2C96F7C04D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1852092"/>
              </p:ext>
            </p:extLst>
          </p:nvPr>
        </p:nvGraphicFramePr>
        <p:xfrm>
          <a:off x="650682" y="2724368"/>
          <a:ext cx="5436698" cy="2779568"/>
        </p:xfrm>
        <a:graphic>
          <a:graphicData uri="http://schemas.openxmlformats.org/drawingml/2006/table">
            <a:tbl>
              <a:tblPr firstRow="1" firstCol="1" bandRow="1"/>
              <a:tblGrid>
                <a:gridCol w="1437676">
                  <a:extLst>
                    <a:ext uri="{9D8B030D-6E8A-4147-A177-3AD203B41FA5}">
                      <a16:colId xmlns:a16="http://schemas.microsoft.com/office/drawing/2014/main" val="2287381840"/>
                    </a:ext>
                  </a:extLst>
                </a:gridCol>
                <a:gridCol w="1343333">
                  <a:extLst>
                    <a:ext uri="{9D8B030D-6E8A-4147-A177-3AD203B41FA5}">
                      <a16:colId xmlns:a16="http://schemas.microsoft.com/office/drawing/2014/main" val="3201296096"/>
                    </a:ext>
                  </a:extLst>
                </a:gridCol>
                <a:gridCol w="1356006">
                  <a:extLst>
                    <a:ext uri="{9D8B030D-6E8A-4147-A177-3AD203B41FA5}">
                      <a16:colId xmlns:a16="http://schemas.microsoft.com/office/drawing/2014/main" val="1892505653"/>
                    </a:ext>
                  </a:extLst>
                </a:gridCol>
                <a:gridCol w="1299683">
                  <a:extLst>
                    <a:ext uri="{9D8B030D-6E8A-4147-A177-3AD203B41FA5}">
                      <a16:colId xmlns:a16="http://schemas.microsoft.com/office/drawing/2014/main" val="2302949658"/>
                    </a:ext>
                  </a:extLst>
                </a:gridCol>
              </a:tblGrid>
              <a:tr h="6948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Midden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Rechts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9621630"/>
                  </a:ext>
                </a:extLst>
              </a:tr>
              <a:tr h="6948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Boven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9=34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3=32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6=34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3051417"/>
                  </a:ext>
                </a:extLst>
              </a:tr>
              <a:tr h="6948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Midden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8=33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2=33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5=34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9618215"/>
                  </a:ext>
                </a:extLst>
              </a:tr>
              <a:tr h="6948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Onder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7=35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1=33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nl-BE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4=34</a:t>
                      </a:r>
                      <a:endParaRPr lang="nl-BE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2659010"/>
                  </a:ext>
                </a:extLst>
              </a:tr>
            </a:tbl>
          </a:graphicData>
        </a:graphic>
      </p:graphicFrame>
      <p:sp>
        <p:nvSpPr>
          <p:cNvPr id="14" name="Tekstvak 13">
            <a:extLst>
              <a:ext uri="{FF2B5EF4-FFF2-40B4-BE49-F238E27FC236}">
                <a16:creationId xmlns:a16="http://schemas.microsoft.com/office/drawing/2014/main" id="{A38767EB-8BB6-4A5D-9878-87FD356FFF3F}"/>
              </a:ext>
            </a:extLst>
          </p:cNvPr>
          <p:cNvSpPr txBox="1"/>
          <p:nvPr/>
        </p:nvSpPr>
        <p:spPr>
          <a:xfrm>
            <a:off x="1409075" y="5927714"/>
            <a:ext cx="5263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/>
              <a:t>Gemiddelde:  =9,3 m/s of 33 km/u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CAB4FF4B-C213-45A7-B1B8-6BF6CE3AA8FF}"/>
              </a:ext>
            </a:extLst>
          </p:cNvPr>
          <p:cNvSpPr txBox="1"/>
          <p:nvPr/>
        </p:nvSpPr>
        <p:spPr>
          <a:xfrm>
            <a:off x="6767294" y="1619945"/>
            <a:ext cx="5436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/>
              <a:t>A. Bij vooraf bepaalde instellingen van de ventilator</a:t>
            </a:r>
            <a:endParaRPr lang="nl-BE"/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A4AE456A-83AB-44FD-A5CA-03024587EC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9517792"/>
              </p:ext>
            </p:extLst>
          </p:nvPr>
        </p:nvGraphicFramePr>
        <p:xfrm>
          <a:off x="7285038" y="2713038"/>
          <a:ext cx="7162800" cy="242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29" name="Document" r:id="rId4" imgW="5832843" imgH="1972193" progId="Word.Document.12">
                  <p:embed/>
                </p:oleObj>
              </mc:Choice>
              <mc:Fallback>
                <p:oleObj name="Document" r:id="rId4" imgW="5832843" imgH="1972193" progId="Word.Document.12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A4AE456A-83AB-44FD-A5CA-03024587EC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85038" y="2713038"/>
                        <a:ext cx="7162800" cy="2422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9184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63B5B9B-6C23-4EBC-8668-4627F4527C97}"/>
              </a:ext>
            </a:extLst>
          </p:cNvPr>
          <p:cNvSpPr txBox="1"/>
          <p:nvPr/>
        </p:nvSpPr>
        <p:spPr>
          <a:xfrm>
            <a:off x="9863528" y="37962"/>
            <a:ext cx="191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/>
              <a:t>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D3B437FA-A09D-4E77-BF3D-4957A186DDBE}"/>
              </a:ext>
            </a:extLst>
          </p:cNvPr>
          <p:cNvSpPr txBox="1"/>
          <p:nvPr/>
        </p:nvSpPr>
        <p:spPr>
          <a:xfrm>
            <a:off x="1094282" y="299572"/>
            <a:ext cx="3610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/>
              <a:t>3 </a:t>
            </a:r>
            <a:r>
              <a:rPr lang="nl-BE" sz="3600" b="1" err="1"/>
              <a:t>Practische</a:t>
            </a:r>
            <a:r>
              <a:rPr lang="nl-BE" sz="3600" b="1"/>
              <a:t> proef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243AC09-F2F0-48B2-9100-C820DD79C25E}"/>
              </a:ext>
            </a:extLst>
          </p:cNvPr>
          <p:cNvSpPr txBox="1"/>
          <p:nvPr/>
        </p:nvSpPr>
        <p:spPr>
          <a:xfrm>
            <a:off x="1094282" y="1030288"/>
            <a:ext cx="10255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3.4 Bepaling van de lift van een vleugel bij verschillende invalshoeken</a:t>
            </a:r>
          </a:p>
        </p:txBody>
      </p:sp>
      <p:pic>
        <p:nvPicPr>
          <p:cNvPr id="11" name="Picture 71" descr="A picture containing indoor, table&#10;&#10;Description automatically generated">
            <a:extLst>
              <a:ext uri="{FF2B5EF4-FFF2-40B4-BE49-F238E27FC236}">
                <a16:creationId xmlns:a16="http://schemas.microsoft.com/office/drawing/2014/main" id="{1CC19D36-830E-47B7-BF84-513B1880B49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15" y="1702621"/>
            <a:ext cx="5721644" cy="4068263"/>
          </a:xfrm>
          <a:prstGeom prst="rect">
            <a:avLst/>
          </a:prstGeom>
        </p:spPr>
      </p:pic>
      <p:pic>
        <p:nvPicPr>
          <p:cNvPr id="15" name="Picture 74" descr="A picture containing indoor&#10;&#10;Description automatically generated">
            <a:extLst>
              <a:ext uri="{FF2B5EF4-FFF2-40B4-BE49-F238E27FC236}">
                <a16:creationId xmlns:a16="http://schemas.microsoft.com/office/drawing/2014/main" id="{4CDEBA6C-3C97-4BC8-9E18-479511F0D3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634" y="1702621"/>
            <a:ext cx="4712956" cy="4317740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0E73C961-9B4F-4F80-BC17-48974D8A41BF}"/>
              </a:ext>
            </a:extLst>
          </p:cNvPr>
          <p:cNvSpPr txBox="1"/>
          <p:nvPr/>
        </p:nvSpPr>
        <p:spPr>
          <a:xfrm>
            <a:off x="1379095" y="6295869"/>
            <a:ext cx="2107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/>
              <a:t>Vleugel: NACA 4412 </a:t>
            </a:r>
          </a:p>
        </p:txBody>
      </p:sp>
    </p:spTree>
    <p:extLst>
      <p:ext uri="{BB962C8B-B14F-4D97-AF65-F5344CB8AC3E}">
        <p14:creationId xmlns:p14="http://schemas.microsoft.com/office/powerpoint/2010/main" val="530224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0963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63B5B9B-6C23-4EBC-8668-4627F4527C97}"/>
              </a:ext>
            </a:extLst>
          </p:cNvPr>
          <p:cNvSpPr txBox="1"/>
          <p:nvPr/>
        </p:nvSpPr>
        <p:spPr>
          <a:xfrm>
            <a:off x="9863528" y="37962"/>
            <a:ext cx="191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/>
              <a:t>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D3B437FA-A09D-4E77-BF3D-4957A186DDBE}"/>
              </a:ext>
            </a:extLst>
          </p:cNvPr>
          <p:cNvSpPr txBox="1"/>
          <p:nvPr/>
        </p:nvSpPr>
        <p:spPr>
          <a:xfrm>
            <a:off x="1094282" y="299572"/>
            <a:ext cx="3610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/>
              <a:t>3 </a:t>
            </a:r>
            <a:r>
              <a:rPr lang="nl-BE" sz="3600" b="1" err="1"/>
              <a:t>Practische</a:t>
            </a:r>
            <a:r>
              <a:rPr lang="nl-BE" sz="3600" b="1"/>
              <a:t> proef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243AC09-F2F0-48B2-9100-C820DD79C25E}"/>
              </a:ext>
            </a:extLst>
          </p:cNvPr>
          <p:cNvSpPr txBox="1"/>
          <p:nvPr/>
        </p:nvSpPr>
        <p:spPr>
          <a:xfrm>
            <a:off x="1094282" y="1030288"/>
            <a:ext cx="10255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3.4 Bepaling van de lift van een vleugel bij verschillende invalshoeken</a:t>
            </a:r>
          </a:p>
        </p:txBody>
      </p:sp>
      <p:graphicFrame>
        <p:nvGraphicFramePr>
          <p:cNvPr id="12" name="Chart 1">
            <a:extLst>
              <a:ext uri="{FF2B5EF4-FFF2-40B4-BE49-F238E27FC236}">
                <a16:creationId xmlns:a16="http://schemas.microsoft.com/office/drawing/2014/main" id="{68CE485A-F1F5-5241-9023-6AB5FDFEB0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9896871"/>
              </p:ext>
            </p:extLst>
          </p:nvPr>
        </p:nvGraphicFramePr>
        <p:xfrm>
          <a:off x="1366066" y="2071053"/>
          <a:ext cx="6638681" cy="40749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kstvak 6">
                <a:extLst>
                  <a:ext uri="{FF2B5EF4-FFF2-40B4-BE49-F238E27FC236}">
                    <a16:creationId xmlns:a16="http://schemas.microsoft.com/office/drawing/2014/main" id="{0527BF4A-4AEB-449E-998F-83DF965AA247}"/>
                  </a:ext>
                </a:extLst>
              </p:cNvPr>
              <p:cNvSpPr txBox="1"/>
              <p:nvPr/>
            </p:nvSpPr>
            <p:spPr>
              <a:xfrm>
                <a:off x="8237379" y="2155675"/>
                <a:ext cx="3537250" cy="40601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nl-BE" sz="2400"/>
              </a:p>
              <a:p>
                <a:r>
                  <a:rPr lang="nl-BE" sz="2400" b="1"/>
                  <a:t>Liftkracht = blauwe curve</a:t>
                </a:r>
              </a:p>
              <a:p>
                <a:endParaRPr lang="nl-BE" sz="2400"/>
              </a:p>
              <a:p>
                <a:r>
                  <a:rPr lang="nl-BE" sz="2400"/>
                  <a:t>F = </a:t>
                </a:r>
                <a:r>
                  <a:rPr lang="nl-BE" sz="2400">
                    <a:sym typeface="Symbol" panose="05050102010706020507" pitchFamily="18" charset="2"/>
                  </a:rPr>
                  <a:t>m . g</a:t>
                </a:r>
                <a:endParaRPr lang="nl-BE" sz="2400"/>
              </a:p>
              <a:p>
                <a:endParaRPr lang="nl-BE" sz="2400"/>
              </a:p>
              <a:p>
                <a:r>
                  <a:rPr lang="nl-BE" sz="2400" b="1"/>
                  <a:t>C</a:t>
                </a:r>
                <a:r>
                  <a:rPr lang="nl-BE" sz="2400" b="1" baseline="-25000" err="1"/>
                  <a:t>lift</a:t>
                </a:r>
                <a:r>
                  <a:rPr lang="nl-BE" sz="2400" b="1"/>
                  <a:t>= rode curve</a:t>
                </a:r>
              </a:p>
              <a:p>
                <a:endParaRPr lang="nl-BE" sz="320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l-BE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𝐿𝑖𝑓𝑡</m:t>
                          </m:r>
                        </m:sub>
                      </m:sSub>
                      <m:d>
                        <m:dPr>
                          <m:ctrlPr>
                            <a:rPr lang="nl-BE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r>
                        <a:rPr lang="nl-NL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nl-B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2 . </m:t>
                          </m:r>
                          <m:sSub>
                            <m:sSubPr>
                              <m:ctrlPr>
                                <a:rPr lang="nl-BE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𝐿𝑖𝑓𝑡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nl-BE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𝐿𝑢𝑐h𝑡</m:t>
                              </m:r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</m:sSub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.  </m:t>
                          </m:r>
                          <m:sSup>
                            <m:sSupPr>
                              <m:ctrlPr>
                                <a:rPr lang="nl-BE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.  </m:t>
                          </m:r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den>
                      </m:f>
                    </m:oMath>
                  </m:oMathPara>
                </a14:m>
                <a:endParaRPr lang="nl-BE" sz="3200"/>
              </a:p>
              <a:p>
                <a:endParaRPr lang="nl-BE" sz="2400"/>
              </a:p>
            </p:txBody>
          </p:sp>
        </mc:Choice>
        <mc:Fallback>
          <p:sp>
            <p:nvSpPr>
              <p:cNvPr id="7" name="Tekstvak 6">
                <a:extLst>
                  <a:ext uri="{FF2B5EF4-FFF2-40B4-BE49-F238E27FC236}">
                    <a16:creationId xmlns:a16="http://schemas.microsoft.com/office/drawing/2014/main" id="{0527BF4A-4AEB-449E-998F-83DF965AA2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7379" y="2155675"/>
                <a:ext cx="3537250" cy="4060150"/>
              </a:xfrm>
              <a:prstGeom prst="rect">
                <a:avLst/>
              </a:prstGeom>
              <a:blipFill>
                <a:blip r:embed="rId4"/>
                <a:stretch>
                  <a:fillRect l="-25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9724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0963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63B5B9B-6C23-4EBC-8668-4627F4527C97}"/>
              </a:ext>
            </a:extLst>
          </p:cNvPr>
          <p:cNvSpPr txBox="1"/>
          <p:nvPr/>
        </p:nvSpPr>
        <p:spPr>
          <a:xfrm>
            <a:off x="9863528" y="37962"/>
            <a:ext cx="191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/>
              <a:t>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D3B437FA-A09D-4E77-BF3D-4957A186DDBE}"/>
              </a:ext>
            </a:extLst>
          </p:cNvPr>
          <p:cNvSpPr txBox="1"/>
          <p:nvPr/>
        </p:nvSpPr>
        <p:spPr>
          <a:xfrm>
            <a:off x="1094282" y="299572"/>
            <a:ext cx="3635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/>
              <a:t>3 Praktische proef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243AC09-F2F0-48B2-9100-C820DD79C25E}"/>
              </a:ext>
            </a:extLst>
          </p:cNvPr>
          <p:cNvSpPr txBox="1"/>
          <p:nvPr/>
        </p:nvSpPr>
        <p:spPr>
          <a:xfrm>
            <a:off x="1094282" y="1030288"/>
            <a:ext cx="9182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3.4 liftkracht en lift </a:t>
            </a:r>
            <a:r>
              <a:rPr lang="nl-BE" sz="2800" err="1">
                <a:solidFill>
                  <a:schemeClr val="accent1">
                    <a:lumMod val="50000"/>
                  </a:schemeClr>
                </a:solidFill>
              </a:rPr>
              <a:t>coëfficient</a:t>
            </a:r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 in functie van de  luchtsnelheid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kstvak 6">
                <a:extLst>
                  <a:ext uri="{FF2B5EF4-FFF2-40B4-BE49-F238E27FC236}">
                    <a16:creationId xmlns:a16="http://schemas.microsoft.com/office/drawing/2014/main" id="{0527BF4A-4AEB-449E-998F-83DF965AA247}"/>
                  </a:ext>
                </a:extLst>
              </p:cNvPr>
              <p:cNvSpPr txBox="1"/>
              <p:nvPr/>
            </p:nvSpPr>
            <p:spPr>
              <a:xfrm>
                <a:off x="7510301" y="1633518"/>
                <a:ext cx="4355167" cy="33691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nl-BE" sz="2400"/>
              </a:p>
              <a:p>
                <a:r>
                  <a:rPr lang="nl-BE" sz="2400" b="1"/>
                  <a:t>Liftkracht (</a:t>
                </a:r>
                <a:r>
                  <a:rPr lang="nl-BE" sz="2400" b="1" err="1"/>
                  <a:t>exp</a:t>
                </a:r>
                <a:r>
                  <a:rPr lang="nl-BE" sz="2400" b="1"/>
                  <a:t>) = blauwe curve</a:t>
                </a:r>
              </a:p>
              <a:p>
                <a:endParaRPr lang="nl-BE" sz="2400"/>
              </a:p>
              <a:p>
                <a:r>
                  <a:rPr lang="nl-BE" sz="2400" err="1"/>
                  <a:t>F</a:t>
                </a:r>
                <a:r>
                  <a:rPr lang="nl-BE" sz="2400" baseline="-25000" err="1"/>
                  <a:t>lift</a:t>
                </a:r>
                <a:r>
                  <a:rPr lang="nl-BE" sz="2400"/>
                  <a:t> = </a:t>
                </a:r>
                <a:r>
                  <a:rPr lang="nl-BE" sz="2400">
                    <a:sym typeface="Symbol" panose="05050102010706020507" pitchFamily="18" charset="2"/>
                  </a:rPr>
                  <a:t>m . g</a:t>
                </a:r>
                <a:endParaRPr lang="nl-BE" sz="2400"/>
              </a:p>
              <a:p>
                <a:endParaRPr lang="nl-BE" sz="2400"/>
              </a:p>
              <a:p>
                <a:r>
                  <a:rPr lang="nl-BE" sz="2400" b="1" err="1"/>
                  <a:t>F</a:t>
                </a:r>
                <a:r>
                  <a:rPr lang="nl-BE" sz="2400" b="1" baseline="-25000" err="1"/>
                  <a:t>lift</a:t>
                </a:r>
                <a:r>
                  <a:rPr lang="nl-BE" sz="2400" b="1" baseline="-25000"/>
                  <a:t> </a:t>
                </a:r>
                <a:r>
                  <a:rPr lang="nl-BE" sz="2400" b="1"/>
                  <a:t>(</a:t>
                </a:r>
                <a:r>
                  <a:rPr lang="nl-BE" sz="2400" b="1" err="1"/>
                  <a:t>theor</a:t>
                </a:r>
                <a:r>
                  <a:rPr lang="nl-BE" sz="2400" b="1"/>
                  <a:t>) = rode curve</a:t>
                </a:r>
              </a:p>
              <a:p>
                <a:endParaRPr lang="nl-BE" sz="240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l-BE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𝐿𝑖𝑓𝑡</m:t>
                          </m:r>
                        </m:sub>
                      </m:sSub>
                      <m:sSub>
                        <m:sSubPr>
                          <m:ctrlPr>
                            <a:rPr lang="nl-BE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nl-BE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. </m:t>
                          </m:r>
                          <m:sSub>
                            <m:sSubPr>
                              <m:ctrlPr>
                                <a:rPr lang="nl-BE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𝐿𝑢𝑐h𝑡</m:t>
                              </m:r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</m:sSub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.  </m:t>
                          </m:r>
                          <m:sSup>
                            <m:sSupPr>
                              <m:ctrlPr>
                                <a:rPr lang="nl-BE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nl-NL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.  </m:t>
                          </m:r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 . </m:t>
                          </m:r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d>
                        <m:dPr>
                          <m:ctrlPr>
                            <a:rPr lang="nl-BE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400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r>
                        <a:rPr lang="nl-NL" sz="24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nl-BE" sz="2400"/>
              </a:p>
            </p:txBody>
          </p:sp>
        </mc:Choice>
        <mc:Fallback>
          <p:sp>
            <p:nvSpPr>
              <p:cNvPr id="7" name="Tekstvak 6">
                <a:extLst>
                  <a:ext uri="{FF2B5EF4-FFF2-40B4-BE49-F238E27FC236}">
                    <a16:creationId xmlns:a16="http://schemas.microsoft.com/office/drawing/2014/main" id="{0527BF4A-4AEB-449E-998F-83DF965AA2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0301" y="1633518"/>
                <a:ext cx="4355167" cy="3369127"/>
              </a:xfrm>
              <a:prstGeom prst="rect">
                <a:avLst/>
              </a:prstGeom>
              <a:blipFill>
                <a:blip r:embed="rId3"/>
                <a:stretch>
                  <a:fillRect l="-21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0" name="Chart 79">
            <a:extLst>
              <a:ext uri="{FF2B5EF4-FFF2-40B4-BE49-F238E27FC236}">
                <a16:creationId xmlns:a16="http://schemas.microsoft.com/office/drawing/2014/main" id="{817D740C-5B37-4035-BEF5-52DA479EC7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8184520"/>
              </p:ext>
            </p:extLst>
          </p:nvPr>
        </p:nvGraphicFramePr>
        <p:xfrm>
          <a:off x="1094282" y="1893242"/>
          <a:ext cx="5997356" cy="4265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651081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2042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63B5B9B-6C23-4EBC-8668-4627F4527C97}"/>
              </a:ext>
            </a:extLst>
          </p:cNvPr>
          <p:cNvSpPr txBox="1"/>
          <p:nvPr/>
        </p:nvSpPr>
        <p:spPr>
          <a:xfrm>
            <a:off x="9863528" y="37962"/>
            <a:ext cx="191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/>
              <a:t>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D3B437FA-A09D-4E77-BF3D-4957A186DDBE}"/>
              </a:ext>
            </a:extLst>
          </p:cNvPr>
          <p:cNvSpPr txBox="1"/>
          <p:nvPr/>
        </p:nvSpPr>
        <p:spPr>
          <a:xfrm>
            <a:off x="1094282" y="299572"/>
            <a:ext cx="2715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/>
              <a:t>2 Constructie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243AC09-F2F0-48B2-9100-C820DD79C25E}"/>
              </a:ext>
            </a:extLst>
          </p:cNvPr>
          <p:cNvSpPr txBox="1"/>
          <p:nvPr/>
        </p:nvSpPr>
        <p:spPr>
          <a:xfrm>
            <a:off x="1094282" y="1030288"/>
            <a:ext cx="4398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2.1 Rietjes knippen en lijmen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5DCCBD3-1596-1A48-A062-EAA126C160A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" y="1553509"/>
            <a:ext cx="1947057" cy="3918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C8A918-4AC9-B946-8B28-7DD687B656BE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508" y="1543474"/>
            <a:ext cx="1947057" cy="3918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A1A41D-63D2-504B-8479-23C975D00B2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565" y="1543474"/>
            <a:ext cx="2021865" cy="39186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4DEF092-5B98-7344-AE9A-AA2D992AA050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649" y="1553508"/>
            <a:ext cx="1947057" cy="387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029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F4F89-0416-4B46-9DCA-60AA3C62D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A12B6-BD96-8541-A977-B60EF3A21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32B4DF-9F95-3C4B-BE91-5F13C36ED1AE}"/>
              </a:ext>
            </a:extLst>
          </p:cNvPr>
          <p:cNvSpPr/>
          <p:nvPr/>
        </p:nvSpPr>
        <p:spPr>
          <a:xfrm>
            <a:off x="-131298" y="-36342"/>
            <a:ext cx="12323298" cy="70420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9BCE18-7ED0-4848-8BFA-B15326550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-36342"/>
            <a:ext cx="10396025" cy="693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044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63B5B9B-6C23-4EBC-8668-4627F4527C97}"/>
              </a:ext>
            </a:extLst>
          </p:cNvPr>
          <p:cNvSpPr txBox="1"/>
          <p:nvPr/>
        </p:nvSpPr>
        <p:spPr>
          <a:xfrm>
            <a:off x="9863528" y="37962"/>
            <a:ext cx="191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/>
              <a:t>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D3B437FA-A09D-4E77-BF3D-4957A186DDBE}"/>
              </a:ext>
            </a:extLst>
          </p:cNvPr>
          <p:cNvSpPr txBox="1"/>
          <p:nvPr/>
        </p:nvSpPr>
        <p:spPr>
          <a:xfrm>
            <a:off x="1094282" y="299572"/>
            <a:ext cx="2715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/>
              <a:t>2 Constructie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243AC09-F2F0-48B2-9100-C820DD79C25E}"/>
              </a:ext>
            </a:extLst>
          </p:cNvPr>
          <p:cNvSpPr txBox="1"/>
          <p:nvPr/>
        </p:nvSpPr>
        <p:spPr>
          <a:xfrm>
            <a:off x="1094282" y="1030288"/>
            <a:ext cx="2517869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2.2 Ventilatoren</a:t>
            </a:r>
          </a:p>
          <a:p>
            <a:endParaRPr lang="nl-BE" sz="280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/>
              <a:t>Solderen</a:t>
            </a:r>
            <a:endParaRPr lang="nl-BE" sz="2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7352EB-7C4E-094D-A821-BC091240B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794" y="3755566"/>
            <a:ext cx="4100106" cy="27334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E4BA07-9878-BE44-8543-3791CD43B0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7" y="3063139"/>
            <a:ext cx="5507220" cy="36714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B188C9-0DB2-B84A-ABF1-A53600B4C0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203" y="945903"/>
            <a:ext cx="4188008" cy="279200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F9404F3-CD50-AA4B-AEFC-F304CEDAC8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1978" y="1990397"/>
            <a:ext cx="3078255" cy="461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38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63B5B9B-6C23-4EBC-8668-4627F4527C97}"/>
              </a:ext>
            </a:extLst>
          </p:cNvPr>
          <p:cNvSpPr txBox="1"/>
          <p:nvPr/>
        </p:nvSpPr>
        <p:spPr>
          <a:xfrm>
            <a:off x="9863528" y="37962"/>
            <a:ext cx="191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/>
              <a:t>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D3B437FA-A09D-4E77-BF3D-4957A186DDBE}"/>
              </a:ext>
            </a:extLst>
          </p:cNvPr>
          <p:cNvSpPr txBox="1"/>
          <p:nvPr/>
        </p:nvSpPr>
        <p:spPr>
          <a:xfrm>
            <a:off x="1094282" y="299572"/>
            <a:ext cx="2715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/>
              <a:t>2 Constructie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243AC09-F2F0-48B2-9100-C820DD79C25E}"/>
              </a:ext>
            </a:extLst>
          </p:cNvPr>
          <p:cNvSpPr txBox="1"/>
          <p:nvPr/>
        </p:nvSpPr>
        <p:spPr>
          <a:xfrm>
            <a:off x="1094282" y="1122363"/>
            <a:ext cx="193142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2.3 Trechter</a:t>
            </a:r>
          </a:p>
          <a:p>
            <a:endParaRPr lang="nl-BE" sz="2800">
              <a:solidFill>
                <a:schemeClr val="accent1">
                  <a:lumMod val="50000"/>
                </a:schemeClr>
              </a:solidFill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nl-BE"/>
              <a:t>Lasersnijden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nl-BE"/>
              <a:t>Hout buigen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6C863BF-3DEE-AE42-9919-0368CC0B10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12" y="2785402"/>
            <a:ext cx="2094598" cy="372301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55D74C4-B531-C843-B2F0-13F11CCB75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17569"/>
            <a:ext cx="3582175" cy="47763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948FE3E-413E-0847-9175-73C6E8D672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708" y="1903084"/>
            <a:ext cx="2590997" cy="460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71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63B5B9B-6C23-4EBC-8668-4627F4527C97}"/>
              </a:ext>
            </a:extLst>
          </p:cNvPr>
          <p:cNvSpPr txBox="1"/>
          <p:nvPr/>
        </p:nvSpPr>
        <p:spPr>
          <a:xfrm>
            <a:off x="9863528" y="37962"/>
            <a:ext cx="191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/>
              <a:t>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D3B437FA-A09D-4E77-BF3D-4957A186DDBE}"/>
              </a:ext>
            </a:extLst>
          </p:cNvPr>
          <p:cNvSpPr txBox="1"/>
          <p:nvPr/>
        </p:nvSpPr>
        <p:spPr>
          <a:xfrm>
            <a:off x="1094282" y="299572"/>
            <a:ext cx="2715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/>
              <a:t>2 Constructie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243AC09-F2F0-48B2-9100-C820DD79C25E}"/>
              </a:ext>
            </a:extLst>
          </p:cNvPr>
          <p:cNvSpPr txBox="1"/>
          <p:nvPr/>
        </p:nvSpPr>
        <p:spPr>
          <a:xfrm>
            <a:off x="1094282" y="1122363"/>
            <a:ext cx="2152449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2.5 Testsectie</a:t>
            </a:r>
          </a:p>
          <a:p>
            <a:endParaRPr lang="nl-BE" sz="2800">
              <a:solidFill>
                <a:schemeClr val="accent1">
                  <a:lumMod val="50000"/>
                </a:schemeClr>
              </a:solidFill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nl-BE"/>
              <a:t>Lasersnijden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nl-BE"/>
              <a:t>Plexiglas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E39076-3C0B-0240-8E94-EDD9124125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92" y="2960622"/>
            <a:ext cx="5282307" cy="35215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A44BF6-561E-9946-81E4-392632FFF1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2960622"/>
            <a:ext cx="5282307" cy="352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064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63B5B9B-6C23-4EBC-8668-4627F4527C97}"/>
              </a:ext>
            </a:extLst>
          </p:cNvPr>
          <p:cNvSpPr txBox="1"/>
          <p:nvPr/>
        </p:nvSpPr>
        <p:spPr>
          <a:xfrm>
            <a:off x="9863528" y="37962"/>
            <a:ext cx="191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/>
              <a:t>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D3B437FA-A09D-4E77-BF3D-4957A186DDBE}"/>
              </a:ext>
            </a:extLst>
          </p:cNvPr>
          <p:cNvSpPr txBox="1"/>
          <p:nvPr/>
        </p:nvSpPr>
        <p:spPr>
          <a:xfrm>
            <a:off x="1094282" y="299572"/>
            <a:ext cx="2715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/>
              <a:t>2 Constructie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243AC09-F2F0-48B2-9100-C820DD79C25E}"/>
              </a:ext>
            </a:extLst>
          </p:cNvPr>
          <p:cNvSpPr txBox="1"/>
          <p:nvPr/>
        </p:nvSpPr>
        <p:spPr>
          <a:xfrm>
            <a:off x="1094282" y="1122363"/>
            <a:ext cx="2012282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2.5 Diffuser</a:t>
            </a:r>
          </a:p>
          <a:p>
            <a:endParaRPr lang="nl-BE" sz="2800">
              <a:solidFill>
                <a:schemeClr val="accent1">
                  <a:lumMod val="50000"/>
                </a:schemeClr>
              </a:solidFill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nl-BE"/>
              <a:t>Freesmachine</a:t>
            </a:r>
          </a:p>
          <a:p>
            <a:endParaRPr lang="nl-B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CAD4DF6-8037-8849-8147-53B70FF712D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282" y="2468746"/>
            <a:ext cx="2137263" cy="39223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CA65C9-D637-3A40-8B68-E3FE0C81CFF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975" y="2468746"/>
            <a:ext cx="2967397" cy="40108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2409856-B0EA-E941-8119-8070186328AC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295" y="2047253"/>
            <a:ext cx="2868783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11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63B5B9B-6C23-4EBC-8668-4627F4527C97}"/>
              </a:ext>
            </a:extLst>
          </p:cNvPr>
          <p:cNvSpPr txBox="1"/>
          <p:nvPr/>
        </p:nvSpPr>
        <p:spPr>
          <a:xfrm>
            <a:off x="9863528" y="37962"/>
            <a:ext cx="191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/>
              <a:t>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D3B437FA-A09D-4E77-BF3D-4957A186DDBE}"/>
              </a:ext>
            </a:extLst>
          </p:cNvPr>
          <p:cNvSpPr txBox="1"/>
          <p:nvPr/>
        </p:nvSpPr>
        <p:spPr>
          <a:xfrm>
            <a:off x="1094282" y="299572"/>
            <a:ext cx="3635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/>
              <a:t>3 Praktische proef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243AC09-F2F0-48B2-9100-C820DD79C25E}"/>
              </a:ext>
            </a:extLst>
          </p:cNvPr>
          <p:cNvSpPr txBox="1"/>
          <p:nvPr/>
        </p:nvSpPr>
        <p:spPr>
          <a:xfrm>
            <a:off x="1094282" y="1030288"/>
            <a:ext cx="63151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3.1 Zichtbaar maken van laminaire stroom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9EE0F697-73C4-40C7-9127-CA792559B7AF}"/>
              </a:ext>
            </a:extLst>
          </p:cNvPr>
          <p:cNvSpPr txBox="1"/>
          <p:nvPr/>
        </p:nvSpPr>
        <p:spPr>
          <a:xfrm>
            <a:off x="1214203" y="1752541"/>
            <a:ext cx="25365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/>
              <a:t>Maximale snelheid</a:t>
            </a:r>
          </a:p>
          <a:p>
            <a:r>
              <a:rPr lang="nl-BE" sz="2400"/>
              <a:t>Rookmachine</a:t>
            </a:r>
          </a:p>
          <a:p>
            <a:r>
              <a:rPr lang="nl-BE" sz="2400"/>
              <a:t>Specifieke vormen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AA163AAC-1B1B-4D17-891C-39B32766205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40" y="3843994"/>
            <a:ext cx="4348480" cy="2446020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A7D96E91-CA45-4F4E-8313-3D0E8EF5919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958" y="1887539"/>
            <a:ext cx="4502170" cy="2483844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8CC093E0-AADB-4874-B7F0-B6AE1C2EDB54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239" y="3989069"/>
            <a:ext cx="4348480" cy="244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660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79F7-7B9A-44EC-94EE-0BC07FB299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AD5AECB-9225-4BC2-86E6-DA90FBF4A3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wind">
            <a:extLst>
              <a:ext uri="{FF2B5EF4-FFF2-40B4-BE49-F238E27FC236}">
                <a16:creationId xmlns:a16="http://schemas.microsoft.com/office/drawing/2014/main" id="{AF548953-29F3-403C-ACB4-F70A0672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63B5B9B-6C23-4EBC-8668-4627F4527C97}"/>
              </a:ext>
            </a:extLst>
          </p:cNvPr>
          <p:cNvSpPr txBox="1"/>
          <p:nvPr/>
        </p:nvSpPr>
        <p:spPr>
          <a:xfrm>
            <a:off x="9863528" y="37962"/>
            <a:ext cx="191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/>
              <a:t>Windtunnel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D3B437FA-A09D-4E77-BF3D-4957A186DDBE}"/>
              </a:ext>
            </a:extLst>
          </p:cNvPr>
          <p:cNvSpPr txBox="1"/>
          <p:nvPr/>
        </p:nvSpPr>
        <p:spPr>
          <a:xfrm>
            <a:off x="1094282" y="299572"/>
            <a:ext cx="3635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b="1"/>
              <a:t>3 Praktische proef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243AC09-F2F0-48B2-9100-C820DD79C25E}"/>
              </a:ext>
            </a:extLst>
          </p:cNvPr>
          <p:cNvSpPr txBox="1"/>
          <p:nvPr/>
        </p:nvSpPr>
        <p:spPr>
          <a:xfrm>
            <a:off x="1094282" y="1030288"/>
            <a:ext cx="4993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>
                <a:solidFill>
                  <a:schemeClr val="accent1">
                    <a:lumMod val="50000"/>
                  </a:schemeClr>
                </a:solidFill>
              </a:rPr>
              <a:t>3.2 Bepalen van de luchtsnelheid</a:t>
            </a:r>
          </a:p>
        </p:txBody>
      </p:sp>
      <p:pic>
        <p:nvPicPr>
          <p:cNvPr id="12" name="Picture 68" descr="A picture containing indoor, floor, person&#10;&#10;Description automatically generated">
            <a:extLst>
              <a:ext uri="{FF2B5EF4-FFF2-40B4-BE49-F238E27FC236}">
                <a16:creationId xmlns:a16="http://schemas.microsoft.com/office/drawing/2014/main" id="{CD3D648B-214D-452D-80A0-1282C61E52E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30" y="1903933"/>
            <a:ext cx="4993098" cy="270405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hthoek 7">
                <a:extLst>
                  <a:ext uri="{FF2B5EF4-FFF2-40B4-BE49-F238E27FC236}">
                    <a16:creationId xmlns:a16="http://schemas.microsoft.com/office/drawing/2014/main" id="{98CC0B49-E4C2-40B0-918A-83CB59BDCE7F}"/>
                  </a:ext>
                </a:extLst>
              </p:cNvPr>
              <p:cNvSpPr/>
              <p:nvPr/>
            </p:nvSpPr>
            <p:spPr>
              <a:xfrm>
                <a:off x="5957465" y="1659339"/>
                <a:ext cx="2182194" cy="9106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nl-BE" smtClean="0"/>
                        <m:t>v</m:t>
                      </m:r>
                      <m:r>
                        <m:rPr>
                          <m:nor/>
                        </m:rPr>
                        <a:rPr lang="nl-BE" smtClean="0"/>
                        <m:t>=</m:t>
                      </m:r>
                      <m:rad>
                        <m:radPr>
                          <m:degHide m:val="on"/>
                          <m:ctrlPr>
                            <a:rPr lang="nl-BE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nl-B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nor/>
                                </m:rPr>
                                <a:rPr lang="nl-BE" i="1"/>
                                <m:t>2 . ∆</m:t>
                              </m:r>
                              <m:r>
                                <m:rPr>
                                  <m:nor/>
                                </m:rPr>
                                <a:rPr lang="nl-BE" i="1"/>
                                <m:t>h</m:t>
                              </m:r>
                              <m:r>
                                <m:rPr>
                                  <m:nor/>
                                </m:rPr>
                                <a:rPr lang="nl-BE" i="1"/>
                                <m:t>.</m:t>
                              </m:r>
                              <m:sSub>
                                <m:sSubPr>
                                  <m:ctrlPr>
                                    <a:rPr lang="nl-B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nl-BE" i="1"/>
                                    <m:t>ρ</m:t>
                                  </m:r>
                                </m:e>
                                <m:sub>
                                  <m:r>
                                    <a:rPr lang="nl-BE" i="1">
                                      <a:latin typeface="Cambria Math" panose="02040503050406030204" pitchFamily="18" charset="0"/>
                                    </a:rPr>
                                    <m:t>𝑔𝑖𝑛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nl-BE" i="1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m:rPr>
                                  <m:nor/>
                                </m:rPr>
                                <a:rPr lang="nl-BE" i="1">
                                  <a:latin typeface="Cambria Math" panose="02040503050406030204" pitchFamily="18" charset="0"/>
                                </a:rPr>
                                <m:t>g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nl-B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nl-BE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m:rPr>
                                      <m:nor/>
                                    </m:rPr>
                                    <a:rPr lang="nl-BE" i="1">
                                      <a:latin typeface="Cambria Math" panose="02040503050406030204" pitchFamily="18" charset="0"/>
                                    </a:rPr>
                                    <m:t>lucht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nl-BE"/>
              </a:p>
            </p:txBody>
          </p:sp>
        </mc:Choice>
        <mc:Fallback>
          <p:sp>
            <p:nvSpPr>
              <p:cNvPr id="8" name="Rechthoek 7">
                <a:extLst>
                  <a:ext uri="{FF2B5EF4-FFF2-40B4-BE49-F238E27FC236}">
                    <a16:creationId xmlns:a16="http://schemas.microsoft.com/office/drawing/2014/main" id="{98CC0B49-E4C2-40B0-918A-83CB59BDCE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7465" y="1659339"/>
                <a:ext cx="2182194" cy="9106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hthoek 12">
            <a:extLst>
              <a:ext uri="{FF2B5EF4-FFF2-40B4-BE49-F238E27FC236}">
                <a16:creationId xmlns:a16="http://schemas.microsoft.com/office/drawing/2014/main" id="{EDADEF1A-D82A-4C45-89CC-D056EF9AFF99}"/>
              </a:ext>
            </a:extLst>
          </p:cNvPr>
          <p:cNvSpPr/>
          <p:nvPr/>
        </p:nvSpPr>
        <p:spPr>
          <a:xfrm>
            <a:off x="6815528" y="2675869"/>
            <a:ext cx="4282190" cy="134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nl-BE">
                <a:solidFill>
                  <a:srgbClr val="000000"/>
                </a:solidFill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  <a:sym typeface="Symbol" panose="05050102010706020507" pitchFamily="18" charset="2"/>
              </a:rPr>
              <a:t></a:t>
            </a:r>
            <a:r>
              <a:rPr lang="nl-BE">
                <a:solidFill>
                  <a:srgbClr val="000000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h=hoogteverschil</a:t>
            </a:r>
            <a:endParaRPr lang="nl-BE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nl-BE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</a:t>
            </a:r>
            <a:r>
              <a:rPr lang="nl-BE" baseline="-2500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gin</a:t>
            </a:r>
            <a:r>
              <a:rPr lang="nl-BE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dichtheid van gin (930 kg/m</a:t>
            </a:r>
            <a:r>
              <a:rPr lang="nl-BE" baseline="3000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nl-BE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nl-BE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nl-BE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g= valversnelling (9,81 m/s</a:t>
            </a:r>
            <a:r>
              <a:rPr lang="nl-BE" baseline="3000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nl-BE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nl-BE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nl-BE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</a:t>
            </a:r>
            <a:r>
              <a:rPr lang="nl-BE" baseline="-2500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lucht</a:t>
            </a:r>
            <a:r>
              <a:rPr lang="nl-BE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dichtheid van lucht (1,225 kg/m</a:t>
            </a:r>
            <a:r>
              <a:rPr lang="nl-BE" baseline="3000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nl-BE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nl-BE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2820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Kantoorthema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Ilse Stevens</dc:creator>
  <cp:revision>1</cp:revision>
  <dcterms:created xsi:type="dcterms:W3CDTF">2020-03-09T19:55:15Z</dcterms:created>
  <dcterms:modified xsi:type="dcterms:W3CDTF">2020-03-10T23:56:33Z</dcterms:modified>
</cp:coreProperties>
</file>

<file path=docProps/thumbnail.jpeg>
</file>